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8"/>
  </p:handoutMasterIdLst>
  <p:sldIdLst>
    <p:sldId id="685" r:id="rId3"/>
    <p:sldId id="256" r:id="rId4"/>
    <p:sldId id="420" r:id="rId5"/>
    <p:sldId id="594" r:id="rId7"/>
    <p:sldId id="391" r:id="rId8"/>
    <p:sldId id="626" r:id="rId9"/>
    <p:sldId id="595" r:id="rId10"/>
    <p:sldId id="783" r:id="rId11"/>
    <p:sldId id="631" r:id="rId12"/>
    <p:sldId id="632" r:id="rId13"/>
    <p:sldId id="633" r:id="rId14"/>
    <p:sldId id="634" r:id="rId15"/>
    <p:sldId id="635" r:id="rId16"/>
    <p:sldId id="636" r:id="rId17"/>
    <p:sldId id="627" r:id="rId18"/>
    <p:sldId id="637" r:id="rId19"/>
    <p:sldId id="638" r:id="rId20"/>
    <p:sldId id="639" r:id="rId21"/>
    <p:sldId id="644" r:id="rId22"/>
    <p:sldId id="640" r:id="rId23"/>
    <p:sldId id="645" r:id="rId24"/>
    <p:sldId id="641" r:id="rId25"/>
    <p:sldId id="646" r:id="rId26"/>
    <p:sldId id="642" r:id="rId27"/>
    <p:sldId id="643" r:id="rId28"/>
    <p:sldId id="647" r:id="rId29"/>
    <p:sldId id="648" r:id="rId30"/>
    <p:sldId id="649" r:id="rId31"/>
    <p:sldId id="650" r:id="rId32"/>
    <p:sldId id="651" r:id="rId33"/>
    <p:sldId id="652" r:id="rId34"/>
    <p:sldId id="653" r:id="rId35"/>
    <p:sldId id="654" r:id="rId36"/>
    <p:sldId id="659" r:id="rId37"/>
    <p:sldId id="728" r:id="rId38"/>
    <p:sldId id="729" r:id="rId39"/>
    <p:sldId id="730" r:id="rId40"/>
    <p:sldId id="731" r:id="rId41"/>
    <p:sldId id="732" r:id="rId42"/>
    <p:sldId id="733" r:id="rId43"/>
    <p:sldId id="749" r:id="rId44"/>
    <p:sldId id="734" r:id="rId45"/>
    <p:sldId id="665" r:id="rId46"/>
    <p:sldId id="763" r:id="rId47"/>
    <p:sldId id="771" r:id="rId48"/>
    <p:sldId id="772" r:id="rId49"/>
    <p:sldId id="773" r:id="rId50"/>
    <p:sldId id="774" r:id="rId51"/>
    <p:sldId id="775" r:id="rId52"/>
    <p:sldId id="776" r:id="rId53"/>
    <p:sldId id="777" r:id="rId54"/>
    <p:sldId id="778" r:id="rId55"/>
    <p:sldId id="779" r:id="rId56"/>
    <p:sldId id="780" r:id="rId57"/>
    <p:sldId id="781" r:id="rId58"/>
    <p:sldId id="782" r:id="rId59"/>
    <p:sldId id="671" r:id="rId60"/>
    <p:sldId id="672" r:id="rId61"/>
    <p:sldId id="750" r:id="rId62"/>
    <p:sldId id="751" r:id="rId63"/>
    <p:sldId id="768" r:id="rId64"/>
    <p:sldId id="752" r:id="rId65"/>
    <p:sldId id="769" r:id="rId66"/>
    <p:sldId id="767" r:id="rId67"/>
    <p:sldId id="765" r:id="rId68"/>
    <p:sldId id="754" r:id="rId69"/>
    <p:sldId id="755" r:id="rId70"/>
    <p:sldId id="756" r:id="rId71"/>
    <p:sldId id="757" r:id="rId72"/>
    <p:sldId id="758" r:id="rId73"/>
    <p:sldId id="759" r:id="rId74"/>
    <p:sldId id="760" r:id="rId75"/>
    <p:sldId id="761" r:id="rId76"/>
    <p:sldId id="679" r:id="rId77"/>
    <p:sldId id="851" r:id="rId78"/>
    <p:sldId id="852" r:id="rId79"/>
    <p:sldId id="853" r:id="rId80"/>
    <p:sldId id="854" r:id="rId81"/>
    <p:sldId id="855" r:id="rId82"/>
    <p:sldId id="856" r:id="rId83"/>
    <p:sldId id="857" r:id="rId84"/>
    <p:sldId id="859" r:id="rId85"/>
    <p:sldId id="858" r:id="rId86"/>
    <p:sldId id="678" r:id="rId87"/>
  </p:sldIdLst>
  <p:sldSz cx="9144000" cy="6858000" type="screen4x3"/>
  <p:notesSz cx="6858000" cy="9144000"/>
  <p:custDataLst>
    <p:tags r:id="rId9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CC"/>
    <a:srgbClr val="FFCC66"/>
    <a:srgbClr val="CC6600"/>
    <a:srgbClr val="00CC00"/>
    <a:srgbClr val="66663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>
        <p:scale>
          <a:sx n="60" d="100"/>
          <a:sy n="60" d="100"/>
        </p:scale>
        <p:origin x="-978" y="282"/>
      </p:cViewPr>
      <p:guideLst>
        <p:guide orient="horz" pos="217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26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D3A0B013-71C8-4941-9559-40A0550433E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9C9454-D1CD-4420-BE88-A0DE4331BC8C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 userDrawn="1"/>
        </p:nvSpPr>
        <p:spPr bwMode="auto">
          <a:xfrm>
            <a:off x="1186780" y="138336"/>
            <a:ext cx="5905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第1章  Python编程起步</a:t>
            </a:r>
            <a:endParaRPr lang="zh-CN" altLang="en-US" b="1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 txBox="1">
            <a:spLocks noChangeArrowheads="1"/>
          </p:cNvSpPr>
          <p:nvPr userDrawn="1"/>
        </p:nvSpPr>
        <p:spPr bwMode="auto">
          <a:xfrm>
            <a:off x="1186780" y="138336"/>
            <a:ext cx="5905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第1章  Python编程起步</a:t>
            </a:r>
            <a:endParaRPr lang="zh-CN" altLang="en-US" b="1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5" hasCustomPrompt="1"/>
          </p:nvPr>
        </p:nvSpPr>
        <p:spPr>
          <a:xfrm>
            <a:off x="628650" y="204166"/>
            <a:ext cx="3732213" cy="5715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《</a:t>
            </a:r>
            <a:r>
              <a:rPr lang="en-US" altLang="zh-CN" sz="1200" dirty="0" smtClean="0">
                <a:solidFill>
                  <a:schemeClr val="bg1"/>
                </a:solidFill>
              </a:rPr>
              <a:t>Python</a:t>
            </a:r>
            <a:r>
              <a:rPr lang="zh-CN" altLang="en-US" sz="1200" dirty="0" smtClean="0">
                <a:solidFill>
                  <a:schemeClr val="bg1"/>
                </a:solidFill>
              </a:rPr>
              <a:t>程序设计</a:t>
            </a:r>
            <a:r>
              <a:rPr lang="en-US" sz="1200" dirty="0" smtClean="0">
                <a:solidFill>
                  <a:schemeClr val="bg1"/>
                </a:solidFill>
              </a:rPr>
              <a:t>》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6316" y="0"/>
            <a:ext cx="1084458" cy="1080120"/>
            <a:chOff x="-37861" y="1124744"/>
            <a:chExt cx="1084458" cy="1080120"/>
          </a:xfrm>
        </p:grpSpPr>
        <p:sp>
          <p:nvSpPr>
            <p:cNvPr id="9" name="椭圆 8"/>
            <p:cNvSpPr/>
            <p:nvPr userDrawn="1"/>
          </p:nvSpPr>
          <p:spPr bwMode="auto">
            <a:xfrm>
              <a:off x="36316" y="1196752"/>
              <a:ext cx="936104" cy="9361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861" y="1124744"/>
              <a:ext cx="1084458" cy="108012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9.xml"/><Relationship Id="rId4" Type="http://schemas.openxmlformats.org/officeDocument/2006/relationships/image" Target="../media/image44.png"/><Relationship Id="rId3" Type="http://schemas.openxmlformats.org/officeDocument/2006/relationships/tags" Target="../tags/tag18.xml"/><Relationship Id="rId2" Type="http://schemas.openxmlformats.org/officeDocument/2006/relationships/image" Target="../media/image64.png"/><Relationship Id="rId1" Type="http://schemas.openxmlformats.org/officeDocument/2006/relationships/tags" Target="../tags/tag17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89.png"/><Relationship Id="rId1" Type="http://schemas.openxmlformats.org/officeDocument/2006/relationships/tags" Target="../tags/tag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914302"/>
            <a:ext cx="9144000" cy="15121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gray">
          <a:xfrm>
            <a:off x="-36195" y="1916748"/>
            <a:ext cx="9144000" cy="1500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Python程序设计</a:t>
            </a:r>
            <a:br>
              <a:rPr lang="zh-CN" altLang="en-US" sz="4400" dirty="0">
                <a:solidFill>
                  <a:schemeClr val="bg1"/>
                </a:solidFill>
              </a:rPr>
            </a:br>
            <a:r>
              <a:rPr lang="zh-CN" altLang="zh-CN" sz="4400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ffectLst/>
              </a:rPr>
              <a:t>Python Programming</a:t>
            </a:r>
            <a:endParaRPr lang="en-US" altLang="zh-CN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8438" name="图片 7" descr="saiip_logo_landscape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" y="1052830"/>
            <a:ext cx="3643313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9" name="图片 5" descr="nwpu_logo+name.gi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67" y="1104171"/>
            <a:ext cx="1642423" cy="3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47495" y="3645535"/>
            <a:ext cx="6704330" cy="2794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defTabSz="678180">
              <a:lnSpc>
                <a:spcPct val="90000"/>
              </a:lnSpc>
              <a:defRPr/>
            </a:pPr>
            <a:r>
              <a:rPr lang="zh-CN" altLang="en-US" sz="3200" b="1" dirty="0">
                <a:latin typeface="Arial" panose="020B0604020202020204" pitchFamily="34" charset="0"/>
              </a:rPr>
              <a:t>主    讲：	邹晓春  电子信息学院</a:t>
            </a:r>
            <a:br>
              <a:rPr lang="zh-CN" altLang="en-US" sz="3200" b="1" dirty="0">
                <a:latin typeface="Arial" panose="020B0604020202020204" pitchFamily="34" charset="0"/>
              </a:rPr>
            </a:br>
            <a:endParaRPr lang="en-US" altLang="zh-CN" sz="3200" b="1" dirty="0">
              <a:latin typeface="Arial" panose="020B0604020202020204" pitchFamily="34" charset="0"/>
            </a:endParaRPr>
          </a:p>
          <a:p>
            <a:pPr defTabSz="678180">
              <a:lnSpc>
                <a:spcPct val="90000"/>
              </a:lnSpc>
              <a:defRPr/>
            </a:pPr>
            <a:r>
              <a:rPr lang="en-US" altLang="zh-CN" sz="3200" b="1" dirty="0">
                <a:latin typeface="Arial" panose="020B0604020202020204" pitchFamily="34" charset="0"/>
              </a:rPr>
              <a:t>QQ  </a:t>
            </a:r>
            <a:r>
              <a:rPr lang="zh-CN" altLang="en-US" sz="3200" b="1" dirty="0">
                <a:latin typeface="Arial" panose="020B0604020202020204" pitchFamily="34" charset="0"/>
              </a:rPr>
              <a:t>群：   Python程序设计</a:t>
            </a:r>
            <a:r>
              <a:rPr lang="en-US" altLang="zh-CN" sz="3200" b="1" dirty="0">
                <a:latin typeface="Arial" panose="020B0604020202020204" pitchFamily="34" charset="0"/>
              </a:rPr>
              <a:t>                  </a:t>
            </a:r>
            <a:endParaRPr lang="en-US" altLang="zh-CN" sz="3200" b="1" dirty="0">
              <a:latin typeface="Arial" panose="020B0604020202020204" pitchFamily="34" charset="0"/>
            </a:endParaRPr>
          </a:p>
          <a:p>
            <a:pPr defTabSz="678180">
              <a:lnSpc>
                <a:spcPct val="90000"/>
              </a:lnSpc>
              <a:defRPr/>
            </a:pPr>
            <a:r>
              <a:rPr lang="en-US" altLang="zh-CN" sz="3200" b="1" dirty="0">
                <a:latin typeface="Arial" panose="020B0604020202020204" pitchFamily="34" charset="0"/>
              </a:rPr>
              <a:t>                  760581125</a:t>
            </a:r>
            <a:br>
              <a:rPr lang="zh-CN" altLang="en-US" sz="3200" b="1" dirty="0">
                <a:latin typeface="Arial" panose="020B0604020202020204" pitchFamily="34" charset="0"/>
              </a:rPr>
            </a:b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74" y="1124270"/>
            <a:ext cx="488159" cy="4765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65907" y="1124905"/>
            <a:ext cx="35870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空天地海一体化大数据应用技术国家工程实验室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Integrated Air-Space-Ground-Ocean Big Data Application Technology</a:t>
            </a:r>
            <a:endParaRPr lang="zh-CN" altLang="en-US" sz="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编码方式不同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47345" y="3645605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96173" y="3658684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1641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 = "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"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'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’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 = "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"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等线" panose="02010600030101010101" charset="-122"/>
                <a:ea typeface="宋体" panose="02010600030101010101" pitchFamily="2" charset="-122"/>
              </a:rPr>
              <a:t>'</a:t>
            </a:r>
            <a:r>
              <a:rPr lang="en-US" altLang="zh-CN" sz="2400" b="1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\xce\xd2</a:t>
            </a:r>
            <a:r>
              <a:rPr lang="en-US" altLang="zh-CN" sz="2400" b="1">
                <a:solidFill>
                  <a:srgbClr val="FFFF00"/>
                </a:solidFill>
                <a:latin typeface="等线" panose="02010600030101010101" charset="-122"/>
                <a:ea typeface="宋体" panose="02010600030101010101" pitchFamily="2" charset="-122"/>
              </a:rPr>
              <a:t>\xb0\xae</a:t>
            </a:r>
            <a:r>
              <a:rPr lang="en-US" altLang="zh-CN" sz="2400" b="1">
                <a:solidFill>
                  <a:srgbClr val="92D050"/>
                </a:solidFill>
                <a:latin typeface="等线" panose="02010600030101010101" charset="-122"/>
                <a:ea typeface="宋体" panose="02010600030101010101" pitchFamily="2" charset="-122"/>
              </a:rPr>
              <a:t>\xb1\xe0</a:t>
            </a:r>
            <a:endParaRPr lang="en-US" altLang="zh-CN" sz="2400" b="1">
              <a:solidFill>
                <a:srgbClr val="92D050"/>
              </a:solidFill>
              <a:latin typeface="等线" panose="02010600030101010101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70C0"/>
                </a:solidFill>
                <a:latin typeface="等线" panose="02010600030101010101" charset="-122"/>
                <a:ea typeface="宋体" panose="02010600030101010101" pitchFamily="2" charset="-122"/>
              </a:rPr>
              <a:t>\xb3\xcc</a:t>
            </a:r>
            <a:r>
              <a:rPr lang="en-US" altLang="zh-CN" sz="2400" b="1">
                <a:latin typeface="等线" panose="02010600030101010101" charset="-122"/>
                <a:ea typeface="宋体" panose="02010600030101010101" pitchFamily="2" charset="-122"/>
              </a:rPr>
              <a:t>'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2445" y="5661660"/>
            <a:ext cx="3923030" cy="626745"/>
          </a:xfrm>
          <a:prstGeom prst="rect">
            <a:avLst/>
          </a:prstGeom>
          <a:noFill/>
          <a:ln w="9525">
            <a:solidFill>
              <a:srgbClr val="99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CCFF">
                    <a:alpha val="92000"/>
                  </a:srgbClr>
                </a:solidFill>
              </a14:hiddenFill>
            </a:ext>
          </a:extLst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/>
                </a:solidFill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</a:rPr>
              <a:t>将字符串转换成GBK编码格式</a:t>
            </a:r>
            <a:endParaRPr lang="zh-CN" alt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GBK：国家简体中文字符集和繁体字符集，兼容ASCII，</a:t>
            </a:r>
            <a:endParaRPr lang="zh-CN" alt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</a:rPr>
              <a:t>占两个字节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87900" y="5661660"/>
            <a:ext cx="3923030" cy="626745"/>
          </a:xfrm>
          <a:prstGeom prst="rect">
            <a:avLst/>
          </a:prstGeom>
          <a:noFill/>
          <a:ln w="9525">
            <a:solidFill>
              <a:srgbClr val="99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00CCFF">
                    <a:alpha val="92000"/>
                  </a:srgbClr>
                </a:solidFill>
              </a14:hiddenFill>
            </a:ext>
          </a:extLst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endParaRPr lang="zh-CN" alt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简体中文字符和繁体字符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语句输出不同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print(3,4)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3 4   </a:t>
            </a:r>
            <a:r>
              <a:rPr lang="zh-CN" altLang="en-US" sz="2400" b="1">
                <a:latin typeface="等线" panose="02010600030101010101" charset="-122"/>
                <a:sym typeface="+mn-ea"/>
              </a:rPr>
              <a:t>数字形式</a:t>
            </a:r>
            <a:endParaRPr lang="zh-CN" altLang="en-US" sz="2400" b="1" dirty="0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print(3,4)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(3, 4)   </a:t>
            </a:r>
            <a:r>
              <a:rPr lang="zh-CN" altLang="en-US" sz="2400" b="1">
                <a:latin typeface="等线" panose="02010600030101010101" charset="-122"/>
                <a:sym typeface="+mn-ea"/>
              </a:rPr>
              <a:t>数组形式</a:t>
            </a:r>
            <a:endParaRPr lang="zh-CN" altLang="en-US" sz="2400" b="1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除法运算“/”不同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1/2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0.5  </a:t>
            </a:r>
            <a:r>
              <a:rPr lang="zh-CN" altLang="en-US" sz="2400" b="1">
                <a:latin typeface="等线" panose="02010600030101010101" charset="-122"/>
                <a:sym typeface="+mn-ea"/>
              </a:rPr>
              <a:t>浮点除</a:t>
            </a:r>
            <a:endParaRPr lang="zh-CN" altLang="en-US" sz="2400" b="1" dirty="0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 / 2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  </a:t>
            </a:r>
            <a:r>
              <a:rPr lang="zh-CN" altLang="en-US" sz="2400" b="1">
                <a:latin typeface="等线" panose="02010600030101010101" charset="-122"/>
                <a:sym typeface="+mn-ea"/>
              </a:rPr>
              <a:t>整除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1.0 / 2.0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0.5 </a:t>
            </a:r>
            <a:r>
              <a:rPr lang="zh-CN" altLang="en-US" sz="2400" b="1">
                <a:latin typeface="等线" panose="02010600030101010101" charset="-122"/>
                <a:sym typeface="+mn-ea"/>
              </a:rPr>
              <a:t>浮点除</a:t>
            </a:r>
            <a:endParaRPr lang="zh-CN" altLang="en-US" sz="2400" b="1">
              <a:latin typeface="等线" panose="02010600030101010101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不等于运算符不同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3721735"/>
            <a:ext cx="4194175" cy="25692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3721735"/>
            <a:ext cx="4194175" cy="256984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794249" y="3721639"/>
            <a:ext cx="4195067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charset="-122"/>
                <a:sym typeface="+mn-ea"/>
              </a:rPr>
              <a:t>!=</a:t>
            </a:r>
            <a:r>
              <a:rPr lang="en-US" altLang="zh-CN" sz="2000" b="1" dirty="0">
                <a:latin typeface="等线" panose="02010600030101010101" charset="-122"/>
                <a:sym typeface="+mn-ea"/>
              </a:rPr>
              <a:t>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1&lt;&gt;2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File "&lt;stdin&gt;", line 1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  1&lt;&gt;2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      ^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 err="1">
                <a:latin typeface="等线" panose="02010600030101010101" charset="-122"/>
                <a:sym typeface="+mn-ea"/>
              </a:rPr>
              <a:t>SyntaxError</a:t>
            </a:r>
            <a:r>
              <a:rPr lang="en-US" altLang="zh-CN" sz="2000" b="1" dirty="0">
                <a:latin typeface="等线" panose="02010600030101010101" charset="-122"/>
                <a:sym typeface="+mn-ea"/>
              </a:rPr>
              <a:t>: invalid syntax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23069" y="3912057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charset="-122"/>
                <a:sym typeface="+mn-ea"/>
              </a:rPr>
              <a:t>!=</a:t>
            </a:r>
            <a:r>
              <a:rPr lang="en-US" altLang="zh-CN" sz="2000" b="1" dirty="0">
                <a:latin typeface="等线" panose="02010600030101010101" charset="-122"/>
                <a:sym typeface="+mn-ea"/>
              </a:rPr>
              <a:t>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</a:t>
            </a:r>
            <a:r>
              <a:rPr lang="en-US" altLang="zh-CN" sz="2000" b="1" dirty="0">
                <a:solidFill>
                  <a:srgbClr val="FF0000"/>
                </a:solidFill>
                <a:latin typeface="等线" panose="02010600030101010101" charset="-122"/>
                <a:sym typeface="+mn-ea"/>
              </a:rPr>
              <a:t>&lt;&gt;</a:t>
            </a:r>
            <a:r>
              <a:rPr lang="en-US" altLang="zh-CN" sz="2000" b="1" dirty="0">
                <a:latin typeface="等线" panose="02010600030101010101" charset="-122"/>
                <a:sym typeface="+mn-ea"/>
              </a:rPr>
              <a:t>2    </a:t>
            </a:r>
            <a:r>
              <a:rPr lang="zh-CN" altLang="en-US" sz="2000" b="1" dirty="0">
                <a:latin typeface="等线" panose="02010600030101010101" charset="-122"/>
                <a:sym typeface="+mn-ea"/>
              </a:rPr>
              <a:t>不等号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en-US" altLang="zh-CN" sz="20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import导入模块不同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5" y="4100830"/>
            <a:ext cx="39312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 dirty="0">
                <a:latin typeface="等线" panose="02010600030101010101" charset="-122"/>
                <a:sym typeface="+mn-ea"/>
              </a:rPr>
              <a:t>        import导入模块和包是默认按照绝对路径导入，如果只写相对路径，解释器会报错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977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latin typeface="等线" panose="02010600030101010101" charset="-122"/>
                <a:sym typeface="+mn-ea"/>
              </a:rPr>
              <a:t>        默认是按照</a:t>
            </a:r>
            <a:r>
              <a:rPr lang="en-US" sz="2400" b="1" dirty="0">
                <a:solidFill>
                  <a:srgbClr val="FF0000"/>
                </a:solidFill>
                <a:latin typeface="等线" panose="02010600030101010101" charset="-122"/>
                <a:sym typeface="+mn-ea"/>
              </a:rPr>
              <a:t>相对路径</a:t>
            </a:r>
            <a:r>
              <a:rPr lang="en-US" sz="2400" b="1" dirty="0">
                <a:latin typeface="等线" panose="02010600030101010101" charset="-122"/>
                <a:sym typeface="+mn-ea"/>
              </a:rPr>
              <a:t>导入模块和包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1.语法简洁、易学易懂</a:t>
            </a:r>
            <a:endParaRPr lang="zh-CN" altLang="en-US" sz="2400" dirty="0"/>
          </a:p>
          <a:p>
            <a:pPr marL="0" indent="0" algn="l">
              <a:buNone/>
            </a:pP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2.免费开源的理念</a:t>
            </a:r>
            <a:endParaRPr lang="zh-CN" altLang="en-US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4.是一种解释型语言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5.具有丰富的库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6.规范的代码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7.面向对象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8.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其他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677" y="2117667"/>
            <a:ext cx="2371550" cy="3603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  <p:bldP spid="2" grpId="0" bldLvl="2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2400" b="1" dirty="0">
                <a:latin typeface="+mn-ea"/>
                <a:ea typeface="+mn-ea"/>
                <a:cs typeface="+mn-ea"/>
                <a:sym typeface="+mn-ea"/>
              </a:rPr>
              <a:t>语法简洁、易学易懂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3363595"/>
            <a:ext cx="77076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    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Python有相对较少的关键字，结构简单，和一个明确定义的语法，学习起来更加简单。Python代码定义的更清晰，阅读一个良好的Python程序，就像在阅读一段语法要求严格的英语段落一样。</a:t>
            </a:r>
            <a:endParaRPr lang="zh-CN" altLang="en-US" sz="2400" b="1"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007024"/>
            <a:ext cx="2406774" cy="1390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4866640"/>
            <a:ext cx="3565525" cy="167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0612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免费开源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的理念</a:t>
            </a:r>
            <a:endParaRPr lang="zh-CN" altLang="en-US" sz="2400" b="1" dirty="0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sz="2400" b="1" dirty="0">
                <a:latin typeface="+mn-ea"/>
                <a:sym typeface="+mn-ea"/>
              </a:rPr>
              <a:t>    用户可以自由地发布这个软件的拷贝，查看它的源代码，研究其代码细节或进行二次开发。具有许多针对不同项目设计的现成框架以及开源工具，拥有大量的文档、教程、问答等资料。</a:t>
            </a:r>
            <a:endParaRPr lang="zh-CN" sz="2400" b="1" dirty="0">
              <a:latin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5043170"/>
            <a:ext cx="2808605" cy="1350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4909185"/>
            <a:ext cx="2637155" cy="13620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4586605"/>
            <a:ext cx="3159760" cy="1497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低级语言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泛指机器语言和汇编语言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。</a:t>
            </a:r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优点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执行速度快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缺点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代码编写难度较大，可读性较差。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具有较高的机器相关性。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053465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41541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1961515"/>
            <a:ext cx="7170420" cy="4707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高</a:t>
            </a:r>
            <a:r>
              <a:rPr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级语言</a:t>
            </a:r>
            <a:endParaRPr sz="2400" b="1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优点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编写容易，代码可读性好。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可移植。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缺点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需要先翻译成低级语言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才能运行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，效率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相对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较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低。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对硬件的可控性相对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较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弱，目标代码量较大。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9144000" cy="21336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3" name="Oval 7"/>
          <p:cNvSpPr>
            <a:spLocks noChangeArrowheads="1"/>
          </p:cNvSpPr>
          <p:nvPr/>
        </p:nvSpPr>
        <p:spPr bwMode="auto">
          <a:xfrm>
            <a:off x="1447800" y="304800"/>
            <a:ext cx="990600" cy="1600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2133600"/>
            <a:ext cx="91440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83147" y="686354"/>
            <a:ext cx="7065317" cy="914400"/>
          </a:xfrm>
        </p:spPr>
        <p:txBody>
          <a:bodyPr/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《Python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5"/>
          <p:cNvSpPr txBox="1"/>
          <p:nvPr/>
        </p:nvSpPr>
        <p:spPr bwMode="auto">
          <a:xfrm>
            <a:off x="2267585" y="3306445"/>
            <a:ext cx="512381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</a:t>
            </a:r>
            <a:r>
              <a:rPr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Python编程</a:t>
            </a:r>
            <a:r>
              <a:rPr lang="zh-CN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起</a:t>
            </a:r>
            <a:r>
              <a:rPr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</a:t>
            </a:r>
            <a:endParaRPr sz="36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528" y="404664"/>
            <a:ext cx="1579758" cy="1573439"/>
            <a:chOff x="-37861" y="1124744"/>
            <a:chExt cx="1084458" cy="1080120"/>
          </a:xfrm>
        </p:grpSpPr>
        <p:sp>
          <p:nvSpPr>
            <p:cNvPr id="17" name="椭圆 16"/>
            <p:cNvSpPr/>
            <p:nvPr userDrawn="1"/>
          </p:nvSpPr>
          <p:spPr bwMode="auto">
            <a:xfrm>
              <a:off x="36316" y="1196752"/>
              <a:ext cx="936104" cy="9361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861" y="1124744"/>
              <a:ext cx="1084458" cy="10801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811149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4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是一种解释型语言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just"/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    编译型语言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可以</a:t>
            </a:r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从源文件转换成机器可以执行或调用的程序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。这个过程通过编译器和不同的标记、选项完成。运行程序的时候，连接/转载器软件把程序从硬盘复制到内存中并且运行，无需重新编译，所以程序执行效率较高。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优点是运行速度快，代码效率高，编译后程序不可以修改，且看不到源码，保密性较好。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缺点是代码需要经过编译方可运行，可移植性差，只能在兼容的操作系统上运行。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521460"/>
            <a:ext cx="4831080" cy="7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463800"/>
            <a:ext cx="8111490" cy="4154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4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是一种解释型语言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400" b="1">
              <a:solidFill>
                <a:srgbClr val="FF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algn="just"/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    解释型语言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不需要编译成二进制代码，可以</a:t>
            </a:r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直接从源代码运行程序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。在计算机内部，Python解释器把源代码转换成字节码的中间形式，再把它翻译成计算机使用的机器语言并运行。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优点是可移植性好，只要有解释器环境，程序就可以在不同的操作系统上运行。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缺点是代码需要有专门的解释器，在程序运行时，除要给用户程序本身分配内存空间外，解释器也占用系统资源，所以其运行速度较慢。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521460"/>
            <a:ext cx="4831080" cy="7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5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具有丰富的库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具有一个广泛的标准库，它可以处理各种工作，包括正则表达式、文档生成、单元测试、线程、数据库、网页浏览器、电子邮件、GUI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等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与系统有关的操作。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just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除了标准库外，还有许多其他高质量的第三方库，如wxPython、Twisted和Python图像库等。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5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具有丰富的库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0" y="3366135"/>
            <a:ext cx="1606550" cy="635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3251200"/>
            <a:ext cx="2519680" cy="750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30" y="5165090"/>
            <a:ext cx="1131570" cy="1030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5" y="4300220"/>
            <a:ext cx="3769995" cy="7854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05" y="5469890"/>
            <a:ext cx="1728470" cy="686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40" y="4444365"/>
            <a:ext cx="1221105" cy="641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5" y="5438140"/>
            <a:ext cx="2199005" cy="48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6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规范的代码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采用强制缩进的方式使得代码具有较佳的可读性。违反了缩进规则的程序不能通过编译，减少了程序员的自由度，有利于统一风格，使得人们在阅读代码时会更加轻松。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254" y="4542422"/>
            <a:ext cx="4382011" cy="2055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7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面向对象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Python既支持面向过程的编程也支持面向对象的编程。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在面向过程的语言中，程序是由过程或是可重用代码的函数构建起来的。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在面向对象的语言中，程序是由数据和功能组合而成的对象构建起来的。与其他语言相比，Python以一种非常强大又简单的方式实现面向对象编程。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0612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8201660" cy="3230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7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面向对象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面向过程的程序设计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将要处理的数据保存到各种独立变量、数组等存储单元中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通过流程控制语句，将业务逻辑写成程序代码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为了使整个程序的结构更加清晰，引入函数的概念来简化程序设计的复杂性  </a:t>
            </a:r>
            <a:endParaRPr lang="zh-CN" altLang="en-US" sz="2000" b="1" dirty="0">
              <a:latin typeface="+mn-ea"/>
              <a:sym typeface="+mn-ea"/>
            </a:endParaRPr>
          </a:p>
          <a:p>
            <a:pPr marL="342900" lvl="1" indent="-342900" algn="l">
              <a:buClrTx/>
              <a:buSzTx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面向对象的程序设计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独立的变量和函数在现实世界中都是不存在的，都依附于某一事物身上，变量就是事物的特征，函数就是事物的功能（或者能力）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解决一个问题是靠多个不同事物的相互作用来完成的</a:t>
            </a:r>
            <a:endParaRPr lang="en-US" altLang="zh-CN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8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其他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可移植性：基于其开放源代码的特性，Python已经被移植到Linux、Windows等许多平台。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可扩展性：可以使用C或C++完成那部分程序，然后从你的Python程序中调用。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可嵌入性：还可以将Python嵌入到C/C++程序，让程序用户获得“脚本化”的能力。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1.Web应用开发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2.科学计算和统计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3.人工智能与大数据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4.系统运维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5.图形界面开发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2915" y="2496820"/>
            <a:ext cx="2324100" cy="3525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75005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1.Web应用开发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761" y="3484511"/>
            <a:ext cx="1660782" cy="16521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28" y="4310468"/>
            <a:ext cx="3199167" cy="15995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85" y="4600127"/>
            <a:ext cx="1590903" cy="15909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8" y="2871724"/>
            <a:ext cx="1334047" cy="1334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思维导图--Python编程初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073785"/>
            <a:ext cx="7932420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2.科学计算和统计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776" y="3260596"/>
            <a:ext cx="5679994" cy="315886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3.人工智能与大数据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75" y="3067685"/>
            <a:ext cx="7766685" cy="348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4.系统运维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3833495"/>
            <a:ext cx="3225404" cy="241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35" y="3804920"/>
            <a:ext cx="3667125" cy="2257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5.图形界面开发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3293646"/>
            <a:ext cx="2226943" cy="10772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25" y="3408957"/>
            <a:ext cx="2224237" cy="1025248"/>
          </a:xfrm>
          <a:prstGeom prst="rect">
            <a:avLst/>
          </a:prstGeom>
        </p:spPr>
      </p:pic>
      <p:pic>
        <p:nvPicPr>
          <p:cNvPr id="1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27" y="4677055"/>
            <a:ext cx="5644373" cy="178696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在Windows下安装Python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1.Python的下载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55" name="组合 55"/>
          <p:cNvGrpSpPr/>
          <p:nvPr/>
        </p:nvGrpSpPr>
        <p:grpSpPr>
          <a:xfrm>
            <a:off x="1159510" y="3347720"/>
            <a:ext cx="7157720" cy="1355090"/>
            <a:chOff x="0" y="0"/>
            <a:chExt cx="5274310" cy="941705"/>
          </a:xfrm>
        </p:grpSpPr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274310" cy="941705"/>
            </a:xfrm>
            <a:prstGeom prst="rect">
              <a:avLst/>
            </a:prstGeom>
          </p:spPr>
        </p:pic>
        <p:sp>
          <p:nvSpPr>
            <p:cNvPr id="54" name="矩形 54"/>
            <p:cNvSpPr/>
            <p:nvPr/>
          </p:nvSpPr>
          <p:spPr>
            <a:xfrm>
              <a:off x="134815" y="685800"/>
              <a:ext cx="902677" cy="82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95" y="4982845"/>
            <a:ext cx="969010" cy="123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9268" y="1154967"/>
            <a:ext cx="77724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第一步：通过网址“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https://www.python.org/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”进入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官方网站</a:t>
            </a:r>
            <a:r>
              <a:rPr lang="zh-CN" altLang="en-US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354" y="1737373"/>
            <a:ext cx="5461744" cy="41433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27"/>
          <p:cNvSpPr txBox="1"/>
          <p:nvPr>
            <p:custDataLst>
              <p:tags r:id="rId2"/>
            </p:custDataLst>
          </p:nvPr>
        </p:nvSpPr>
        <p:spPr>
          <a:xfrm>
            <a:off x="6486693" y="234392"/>
            <a:ext cx="211074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00000"/>
              </a:lnSpc>
            </a:pP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799" y="1154967"/>
            <a:ext cx="77724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第二步：在菜单栏中，点击“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Downloads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”选项进入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版本选择界面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550" y="1799964"/>
            <a:ext cx="5828899" cy="39030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27"/>
          <p:cNvSpPr txBox="1"/>
          <p:nvPr>
            <p:custDataLst>
              <p:tags r:id="rId2"/>
            </p:custDataLst>
          </p:nvPr>
        </p:nvSpPr>
        <p:spPr>
          <a:xfrm>
            <a:off x="6804193" y="261062"/>
            <a:ext cx="215900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800" y="1202499"/>
            <a:ext cx="7772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第三步：点击“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Download Python 3.9.5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安装文件下载界面，并滑动至页面底部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908" y="2201763"/>
            <a:ext cx="4697276" cy="30184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21183" y="5573189"/>
            <a:ext cx="804760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第四步：选择符合需求的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安装文件，单击进行下载。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7"/>
          <p:cNvSpPr txBox="1"/>
          <p:nvPr>
            <p:custDataLst>
              <p:tags r:id="rId2"/>
            </p:custDataLst>
          </p:nvPr>
        </p:nvSpPr>
        <p:spPr>
          <a:xfrm>
            <a:off x="6486693" y="234392"/>
            <a:ext cx="215900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34374" y="1238009"/>
            <a:ext cx="77724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第五步：双击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安装文件，进入安装设置界面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7120" y="1898772"/>
            <a:ext cx="5855532" cy="36070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27"/>
          <p:cNvSpPr txBox="1"/>
          <p:nvPr>
            <p:custDataLst>
              <p:tags r:id="rId2"/>
            </p:custDataLst>
          </p:nvPr>
        </p:nvSpPr>
        <p:spPr>
          <a:xfrm>
            <a:off x="6630203" y="234392"/>
            <a:ext cx="211074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800" y="1111743"/>
            <a:ext cx="77724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第六步：选勾底部的“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Python 3.9 to PATH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”选项进行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的环境配置，并选择“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 Now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”立即安装进入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安装界面（点击“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Customize installation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”将进入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自定义安装界面，但自定义方式在安装完成后，还需对环境进行配置）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939" y="2504613"/>
            <a:ext cx="5456037" cy="336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27"/>
          <p:cNvSpPr txBox="1"/>
          <p:nvPr>
            <p:custDataLst>
              <p:tags r:id="rId2"/>
            </p:custDataLst>
          </p:nvPr>
        </p:nvSpPr>
        <p:spPr>
          <a:xfrm>
            <a:off x="6804193" y="405207"/>
            <a:ext cx="215900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6"/>
          <p:cNvGrpSpPr/>
          <p:nvPr/>
        </p:nvGrpSpPr>
        <p:grpSpPr bwMode="auto">
          <a:xfrm>
            <a:off x="1485816" y="1887245"/>
            <a:ext cx="5410200" cy="665163"/>
            <a:chOff x="1248" y="1200"/>
            <a:chExt cx="3408" cy="419"/>
          </a:xfrm>
        </p:grpSpPr>
        <p:grpSp>
          <p:nvGrpSpPr>
            <p:cNvPr id="6" name="Group 8"/>
            <p:cNvGrpSpPr/>
            <p:nvPr/>
          </p:nvGrpSpPr>
          <p:grpSpPr bwMode="auto">
            <a:xfrm>
              <a:off x="1248" y="1200"/>
              <a:ext cx="480" cy="419"/>
              <a:chOff x="1110" y="2656"/>
              <a:chExt cx="1549" cy="1351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tx2">
                      <a:gamma/>
                      <a:shade val="46275"/>
                      <a:invGamma/>
                    </a:schemeClr>
                  </a:gs>
                  <a:gs pos="100000">
                    <a:schemeClr val="tx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1632" y="1584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866" y="1207"/>
              <a:ext cx="132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Python概述</a:t>
              </a:r>
              <a:endPara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gray">
            <a:xfrm>
              <a:off x="1291" y="1262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1.1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37"/>
          <p:cNvGrpSpPr/>
          <p:nvPr/>
        </p:nvGrpSpPr>
        <p:grpSpPr bwMode="auto">
          <a:xfrm>
            <a:off x="1492166" y="3354730"/>
            <a:ext cx="5410200" cy="665163"/>
            <a:chOff x="1248" y="1776"/>
            <a:chExt cx="3408" cy="419"/>
          </a:xfrm>
        </p:grpSpPr>
        <p:grpSp>
          <p:nvGrpSpPr>
            <p:cNvPr id="14" name="Group 12"/>
            <p:cNvGrpSpPr/>
            <p:nvPr/>
          </p:nvGrpSpPr>
          <p:grpSpPr bwMode="auto">
            <a:xfrm>
              <a:off x="1248" y="1776"/>
              <a:ext cx="480" cy="419"/>
              <a:chOff x="3174" y="2656"/>
              <a:chExt cx="1549" cy="1351"/>
            </a:xfrm>
          </p:grpSpPr>
          <p:sp>
            <p:nvSpPr>
              <p:cNvPr id="18" name="AutoShape 13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AutoShape 14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1632" y="2160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866" y="1824"/>
              <a:ext cx="15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Python的安装</a:t>
              </a:r>
              <a:endPara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1291" y="1838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1.2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38"/>
          <p:cNvGrpSpPr/>
          <p:nvPr/>
        </p:nvGrpSpPr>
        <p:grpSpPr bwMode="auto">
          <a:xfrm>
            <a:off x="1485816" y="4718710"/>
            <a:ext cx="5410200" cy="747713"/>
            <a:chOff x="1248" y="2286"/>
            <a:chExt cx="3408" cy="471"/>
          </a:xfrm>
        </p:grpSpPr>
        <p:grpSp>
          <p:nvGrpSpPr>
            <p:cNvPr id="22" name="Group 22"/>
            <p:cNvGrpSpPr/>
            <p:nvPr/>
          </p:nvGrpSpPr>
          <p:grpSpPr bwMode="auto">
            <a:xfrm>
              <a:off x="1248" y="2338"/>
              <a:ext cx="480" cy="419"/>
              <a:chOff x="1110" y="2656"/>
              <a:chExt cx="1549" cy="1351"/>
            </a:xfrm>
          </p:grpSpPr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AutoShape 25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tx2">
                      <a:gamma/>
                      <a:shade val="46275"/>
                      <a:invGamma/>
                    </a:schemeClr>
                  </a:gs>
                  <a:gs pos="100000">
                    <a:schemeClr val="tx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1632" y="2722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1866" y="2286"/>
              <a:ext cx="2152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  <a:buClrTx/>
                <a:buSzTx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Python的开发环境</a:t>
              </a:r>
              <a:endPara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gray">
            <a:xfrm>
              <a:off x="1291" y="2400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1.3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27"/>
          <p:cNvSpPr txBox="1"/>
          <p:nvPr/>
        </p:nvSpPr>
        <p:spPr>
          <a:xfrm>
            <a:off x="6948338" y="405207"/>
            <a:ext cx="1871345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Linux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800" y="1267091"/>
            <a:ext cx="7772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第七步：等待一段时间后，提示“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Setup was successful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”安装成功说明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安装完成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9808" y="1913422"/>
            <a:ext cx="5604384" cy="34523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052003" y="5436805"/>
            <a:ext cx="732629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需要注意的是，如果选择自定义方式，在安装完成后，还需对环境进行配置。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6394" y="2878018"/>
            <a:ext cx="5454722" cy="296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85800" y="1363278"/>
            <a:ext cx="77724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第八步：打开电脑查找窗口，输入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进行验证，显示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一系列图标，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即可说明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已在本机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85800" y="1506788"/>
            <a:ext cx="7772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第九步：打开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命令窗口，输入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进行验证，或</a:t>
            </a:r>
            <a:r>
              <a:rPr lang="zh-CN" altLang="zh-CN" kern="10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点击</a:t>
            </a:r>
            <a:r>
              <a:rPr lang="en-US" altLang="zh-CN" kern="10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python3.x</a:t>
            </a:r>
            <a:r>
              <a:rPr lang="zh-CN" altLang="en-US" kern="10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图标，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的交互式命令行即可说明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安装成功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948" y="2645269"/>
            <a:ext cx="7103737" cy="24193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27"/>
          <p:cNvSpPr txBox="1"/>
          <p:nvPr>
            <p:custDataLst>
              <p:tags r:id="rId2"/>
            </p:custDataLst>
          </p:nvPr>
        </p:nvSpPr>
        <p:spPr>
          <a:xfrm>
            <a:off x="6660683" y="405207"/>
            <a:ext cx="215900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在Windows下安装Python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.Python的安装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3444875"/>
            <a:ext cx="3044825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3168015"/>
            <a:ext cx="2245995" cy="22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5560060"/>
            <a:ext cx="5917565" cy="70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69670"/>
            <a:ext cx="8229600" cy="4525963"/>
          </a:xfrm>
        </p:spPr>
        <p:txBody>
          <a:bodyPr/>
          <a:lstStyle/>
          <a:p>
            <a:r>
              <a:rPr lang="zh-CN" altLang="zh-CN" sz="2400" dirty="0"/>
              <a:t>常用第三方库</a:t>
            </a:r>
            <a:endParaRPr lang="zh-CN" altLang="en-US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907852" y="2001818"/>
            <a:ext cx="22504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常用的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内置库</a:t>
            </a:r>
            <a:endParaRPr lang="zh-CN" altLang="en-US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166990" y="2477681"/>
          <a:ext cx="3732214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0088"/>
                <a:gridCol w="2772126"/>
              </a:tblGrid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0">
                          <a:effectLst/>
                        </a:rPr>
                        <a:t>名称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0" dirty="0">
                          <a:effectLst/>
                        </a:rPr>
                        <a:t>描述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re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正则表达式匹配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json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对</a:t>
                      </a:r>
                      <a:r>
                        <a:rPr lang="en-US" sz="1400" kern="1050" dirty="0">
                          <a:effectLst/>
                        </a:rPr>
                        <a:t>JSON</a:t>
                      </a:r>
                      <a:r>
                        <a:rPr lang="zh-CN" sz="1400" kern="1050" dirty="0">
                          <a:effectLst/>
                        </a:rPr>
                        <a:t>数据进行编解码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datetime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处理日期和时间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random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生成随机数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os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处理文件和目录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urllib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操作</a:t>
                      </a:r>
                      <a:r>
                        <a:rPr lang="en-US" sz="1400" kern="1050" dirty="0">
                          <a:effectLst/>
                        </a:rPr>
                        <a:t>URL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zlib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数据打包和压缩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math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>
                          <a:effectLst/>
                        </a:rPr>
                        <a:t>数学函数库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400" kern="0">
                          <a:effectLst/>
                        </a:rPr>
                        <a:t>stat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400" kern="1050" dirty="0">
                          <a:effectLst/>
                        </a:rPr>
                        <a:t>权限操作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3998767" y="2001818"/>
          <a:ext cx="4935965" cy="34726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4732"/>
                <a:gridCol w="2681233"/>
              </a:tblGrid>
              <a:tr h="0">
                <a:tc>
                  <a:txBody>
                    <a:bodyPr/>
                    <a:lstStyle/>
                    <a:p>
                      <a:pPr indent="241300" algn="ctr"/>
                      <a:r>
                        <a:rPr lang="zh-CN" sz="1400" kern="0" dirty="0">
                          <a:effectLst/>
                        </a:rPr>
                        <a:t>名称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ctr"/>
                      <a:r>
                        <a:rPr lang="zh-CN" sz="1400" kern="0">
                          <a:effectLst/>
                        </a:rPr>
                        <a:t>描述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 dirty="0">
                          <a:effectLst/>
                        </a:rPr>
                        <a:t>Requests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en-US" sz="1400" kern="1050" dirty="0">
                          <a:effectLst/>
                        </a:rPr>
                        <a:t>HTTP</a:t>
                      </a:r>
                      <a:r>
                        <a:rPr lang="zh-CN" sz="1400" kern="1050" dirty="0">
                          <a:effectLst/>
                        </a:rPr>
                        <a:t>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Scrapy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爬虫工具常用的库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Matplotlib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绘制数据图的库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OpenCV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图片识别常用的库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SciPy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算法和数学工具库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72261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BeautifulSoup/lxml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en-US" sz="1400" kern="1050" dirty="0">
                          <a:effectLst/>
                        </a:rPr>
                        <a:t>XML</a:t>
                      </a:r>
                      <a:r>
                        <a:rPr lang="zh-CN" sz="1400" kern="1050" dirty="0">
                          <a:effectLst/>
                        </a:rPr>
                        <a:t>和</a:t>
                      </a:r>
                      <a:r>
                        <a:rPr lang="en-US" sz="1400" kern="1050" dirty="0">
                          <a:effectLst/>
                        </a:rPr>
                        <a:t>HTML</a:t>
                      </a:r>
                      <a:r>
                        <a:rPr lang="zh-CN" sz="1400" kern="1050" dirty="0">
                          <a:effectLst/>
                        </a:rPr>
                        <a:t>的解析库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NumPy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科学计算库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Pandas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数据统计、分析平台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 dirty="0">
                          <a:effectLst/>
                        </a:rPr>
                        <a:t>Django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最流行的</a:t>
                      </a:r>
                      <a:r>
                        <a:rPr lang="en-US" sz="1400" kern="1050" dirty="0">
                          <a:effectLst/>
                        </a:rPr>
                        <a:t>Python Web</a:t>
                      </a:r>
                      <a:r>
                        <a:rPr lang="zh-CN" sz="1400" kern="1050" dirty="0">
                          <a:effectLst/>
                        </a:rPr>
                        <a:t>框架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Flask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>
                          <a:effectLst/>
                        </a:rPr>
                        <a:t>轻量级</a:t>
                      </a:r>
                      <a:r>
                        <a:rPr lang="en-US" sz="1400" kern="1050">
                          <a:effectLst/>
                        </a:rPr>
                        <a:t>Web</a:t>
                      </a:r>
                      <a:r>
                        <a:rPr lang="zh-CN" sz="1400" kern="1050">
                          <a:effectLst/>
                        </a:rPr>
                        <a:t>应用程序框架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scikits-learn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机器学习库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PIL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图像处理库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jieba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zh-CN" sz="1400" kern="1050" dirty="0">
                          <a:effectLst/>
                        </a:rPr>
                        <a:t>中文分词工具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PyMySQL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en-US" sz="1400" kern="1050" dirty="0">
                          <a:effectLst/>
                        </a:rPr>
                        <a:t>MySQL</a:t>
                      </a:r>
                      <a:r>
                        <a:rPr lang="zh-CN" sz="1400" kern="1050" dirty="0">
                          <a:effectLst/>
                        </a:rPr>
                        <a:t>数据库管理库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241300" algn="ctr"/>
                      <a:r>
                        <a:rPr lang="en-US" sz="1400" kern="0">
                          <a:effectLst/>
                        </a:rPr>
                        <a:t>PyMongo</a:t>
                      </a:r>
                      <a:endParaRPr lang="zh-CN" sz="14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41300" algn="l"/>
                      <a:r>
                        <a:rPr lang="en-US" sz="1400" kern="1050" dirty="0">
                          <a:effectLst/>
                        </a:rPr>
                        <a:t>MongoDB</a:t>
                      </a:r>
                      <a:r>
                        <a:rPr lang="zh-CN" sz="1400" kern="1050" dirty="0">
                          <a:effectLst/>
                        </a:rPr>
                        <a:t>数据库管理库</a:t>
                      </a:r>
                      <a:endParaRPr lang="zh-CN" sz="14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5606248" y="1562810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发展历程</a:t>
            </a:r>
            <a:endParaRPr lang="zh-CN" altLang="en-US" dirty="0"/>
          </a:p>
        </p:txBody>
      </p:sp>
      <p:sp>
        <p:nvSpPr>
          <p:cNvPr id="11" name="文本框 27"/>
          <p:cNvSpPr txBox="1"/>
          <p:nvPr>
            <p:custDataLst>
              <p:tags r:id="rId1"/>
            </p:custDataLst>
          </p:nvPr>
        </p:nvSpPr>
        <p:spPr>
          <a:xfrm>
            <a:off x="6486693" y="234392"/>
            <a:ext cx="2159000" cy="30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355" dirty="0">
                <a:solidFill>
                  <a:prstClr val="white"/>
                </a:solidFill>
              </a:rPr>
              <a:t> </a:t>
            </a:r>
            <a:r>
              <a:rPr lang="zh-CN" altLang="zh-CN" sz="1355" dirty="0">
                <a:solidFill>
                  <a:prstClr val="white"/>
                </a:solidFill>
              </a:rPr>
              <a:t>在</a:t>
            </a:r>
            <a:r>
              <a:rPr lang="en-US" altLang="zh-CN" sz="1355" dirty="0">
                <a:solidFill>
                  <a:prstClr val="white"/>
                </a:solidFill>
              </a:rPr>
              <a:t>Windows</a:t>
            </a:r>
            <a:r>
              <a:rPr lang="zh-CN" altLang="zh-CN" sz="1355" dirty="0">
                <a:solidFill>
                  <a:prstClr val="white"/>
                </a:solidFill>
              </a:rPr>
              <a:t>中安装</a:t>
            </a:r>
            <a:r>
              <a:rPr lang="en-US" altLang="zh-CN" sz="1355" dirty="0">
                <a:solidFill>
                  <a:prstClr val="white"/>
                </a:solidFill>
              </a:rPr>
              <a:t>Python</a:t>
            </a:r>
            <a:endParaRPr lang="zh-CN" altLang="zh-CN" sz="1355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290" y="2560955"/>
            <a:ext cx="8149590" cy="4011295"/>
          </a:xfrm>
          <a:prstGeom prst="rect">
            <a:avLst/>
          </a:prstGeom>
        </p:spPr>
      </p:pic>
      <p:sp>
        <p:nvSpPr>
          <p:cNvPr id="133124" name="Rectangle 4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611505" y="1053465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487170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1.2.2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95" y="2062480"/>
            <a:ext cx="4250690" cy="460375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sz="1600" b="1">
                <a:latin typeface="+mn-ea"/>
                <a:cs typeface="宋体" panose="02010600030101010101" pitchFamily="2" charset="-122"/>
                <a:sym typeface="+mn-ea"/>
              </a:rPr>
              <a:t>在Windows环境中，我们进入命令提示符窗口。</a:t>
            </a:r>
            <a:endParaRPr lang="zh-CN" altLang="en-US" sz="1600" b="1" dirty="0">
              <a:solidFill>
                <a:schemeClr val="tx1"/>
              </a:solidFill>
              <a:latin typeface="+mn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685" y="1080770"/>
            <a:ext cx="7720965" cy="552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0950" y="1118870"/>
            <a:ext cx="6277610" cy="5509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" y="1231900"/>
            <a:ext cx="8910320" cy="501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0340" y="1077595"/>
            <a:ext cx="6214110" cy="554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95960" y="2301240"/>
            <a:ext cx="81534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/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800" b="1" dirty="0">
                <a:latin typeface="+mn-ea"/>
                <a:cs typeface="宋体" panose="02010600030101010101" pitchFamily="2" charset="-122"/>
                <a:sym typeface="+mn-ea"/>
              </a:rPr>
              <a:t>是一门跨平台、开源、免费的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解释型</a:t>
            </a:r>
            <a:r>
              <a:rPr lang="zh-CN" altLang="en-US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+mn-ea"/>
                <a:cs typeface="宋体" panose="02010600030101010101" pitchFamily="2" charset="-122"/>
                <a:sym typeface="+mn-ea"/>
              </a:rPr>
              <a:t>高级</a:t>
            </a:r>
            <a:r>
              <a:rPr lang="zh-CN" altLang="en-US" sz="2800" b="1" dirty="0">
                <a:latin typeface="+mn-ea"/>
                <a:cs typeface="宋体" panose="02010600030101010101" pitchFamily="2" charset="-122"/>
                <a:sym typeface="+mn-ea"/>
              </a:rPr>
              <a:t>动态</a:t>
            </a:r>
            <a:r>
              <a:rPr lang="zh-CN" altLang="en-US" sz="2800" b="1" dirty="0">
                <a:latin typeface="+mn-ea"/>
                <a:sym typeface="+mn-ea"/>
              </a:rPr>
              <a:t>编程语言，</a:t>
            </a:r>
            <a:r>
              <a:rPr lang="zh-CN" altLang="zh-CN" sz="2800" b="1" dirty="0">
                <a:latin typeface="+mn-ea"/>
                <a:sym typeface="+mn-ea"/>
              </a:rPr>
              <a:t>是一种通用编程语言</a:t>
            </a:r>
            <a:r>
              <a:rPr lang="zh-CN" altLang="en-US" sz="2800" b="1" dirty="0">
                <a:latin typeface="+mn-ea"/>
                <a:sym typeface="+mn-ea"/>
              </a:rPr>
              <a:t>。</a:t>
            </a:r>
            <a:endParaRPr lang="zh-CN" altLang="en-US" sz="2800" b="1" dirty="0">
              <a:latin typeface="+mn-ea"/>
              <a:sym typeface="+mn-ea"/>
            </a:endParaRPr>
          </a:p>
          <a:p>
            <a:pPr indent="0"/>
            <a:endParaRPr lang="zh-CN" altLang="en-US" sz="2800" b="1" dirty="0">
              <a:latin typeface="+mn-ea"/>
              <a:sym typeface="+mn-ea"/>
            </a:endParaRPr>
          </a:p>
          <a:p>
            <a:pPr algn="l">
              <a:buClrTx/>
              <a:buSzTx/>
            </a:pPr>
            <a:r>
              <a:rPr lang="zh-CN" altLang="zh-CN" sz="2800" b="1" dirty="0">
                <a:latin typeface="+mn-ea"/>
                <a:sym typeface="+mn-ea"/>
              </a:rPr>
              <a:t>Python支持命令式编程、函数式编程，完全支持面向对象程序设计，语法简洁清晰，并且拥有大量的几乎支持所有领域应用开发的成熟扩展库。</a:t>
            </a:r>
            <a:endParaRPr lang="zh-CN" altLang="zh-CN" sz="2800" b="1" dirty="0">
              <a:latin typeface="+mn-ea"/>
            </a:endParaRPr>
          </a:p>
          <a:p>
            <a:pPr indent="0"/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  <p:bldP spid="27" grpId="0" bldLvl="2" autoUpdateAnimBg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310" y="1112520"/>
            <a:ext cx="6340475" cy="547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3120" y="1086485"/>
            <a:ext cx="7574915" cy="552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0760" y="1189355"/>
            <a:ext cx="7251065" cy="5429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370" y="1245235"/>
            <a:ext cx="8602345" cy="533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7170" y="1078230"/>
            <a:ext cx="6332855" cy="5550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1139190"/>
            <a:ext cx="5419090" cy="5374005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rcRect t="-944" r="19798"/>
          <a:stretch>
            <a:fillRect/>
          </a:stretch>
        </p:blipFill>
        <p:spPr>
          <a:xfrm>
            <a:off x="5283200" y="1710055"/>
            <a:ext cx="3851275" cy="115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750" y="1216025"/>
            <a:ext cx="670052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053465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487170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1.2.2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072005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3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. pip工具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的使用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205" y="2569845"/>
            <a:ext cx="872553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install		Install packages.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download	Download packages.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uninstall	Uninstall packages. 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freeze		Output installed packages in requirements format.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list		List installed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show		Show information about installed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check	        Verify installed packages have compatible dependencies.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config		Manage local and global configuration.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search		Search PyPI for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wheel		Build wheels from your requirements.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hash		Compute hashes of package archives.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completion	A helper command used for command completion.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debug		Show information useful for debugging.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help		Show help for commands.</a:t>
            </a:r>
            <a:endParaRPr sz="1800"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1.2.2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574290"/>
            <a:ext cx="787400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4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. pip工具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的使用范例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（1）安装一个扩展包：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pip3 </a:t>
            </a:r>
            <a:r>
              <a:rPr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install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 扩展包名称及版本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（2）卸载一个扩展包：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pip3 </a:t>
            </a:r>
            <a:r>
              <a:rPr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uninstall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 扩展包名称及版本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endParaRPr sz="2400" b="1">
              <a:latin typeface="+mn-ea"/>
              <a:cs typeface="宋体" panose="02010600030101010101" pitchFamily="2" charset="-122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5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1255" y="2522220"/>
            <a:ext cx="3816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5265420"/>
            <a:ext cx="4194810" cy="1042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90257" y="1901604"/>
            <a:ext cx="7832784" cy="781051"/>
            <a:chOff x="3725790" y="847725"/>
            <a:chExt cx="3730770" cy="781050"/>
          </a:xfrm>
        </p:grpSpPr>
        <p:grpSp>
          <p:nvGrpSpPr>
            <p:cNvPr id="15" name="组合 14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20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8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37206" y="3785579"/>
            <a:ext cx="5693399" cy="426278"/>
            <a:chOff x="1807265" y="2935089"/>
            <a:chExt cx="5693399" cy="426278"/>
          </a:xfrm>
        </p:grpSpPr>
        <p:sp>
          <p:nvSpPr>
            <p:cNvPr id="12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3" name="矩形 12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37206" y="3103123"/>
            <a:ext cx="5693399" cy="426278"/>
            <a:chOff x="1807265" y="2935089"/>
            <a:chExt cx="5693399" cy="426278"/>
          </a:xfrm>
        </p:grpSpPr>
        <p:sp>
          <p:nvSpPr>
            <p:cNvPr id="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sp>
          <p:nvSpPr>
            <p:cNvPr id="10" name="矩形 9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920875" y="3039560"/>
            <a:ext cx="5011738" cy="4111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IDLE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1920875" y="3651206"/>
            <a:ext cx="5011738" cy="4111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endParaRPr lang="zh-CN" altLang="en-US" dirty="0"/>
          </a:p>
        </p:txBody>
      </p:sp>
      <p:sp>
        <p:nvSpPr>
          <p:cNvPr id="22" name="圆角矩形 48"/>
          <p:cNvSpPr/>
          <p:nvPr/>
        </p:nvSpPr>
        <p:spPr>
          <a:xfrm>
            <a:off x="1759949" y="4468035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 dirty="0"/>
          </a:p>
        </p:txBody>
      </p:sp>
      <p:sp>
        <p:nvSpPr>
          <p:cNvPr id="23" name="文本占位符 3"/>
          <p:cNvSpPr txBox="1"/>
          <p:nvPr/>
        </p:nvSpPr>
        <p:spPr>
          <a:xfrm>
            <a:off x="1929753" y="4500113"/>
            <a:ext cx="5011738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zh-CN" dirty="0"/>
              <a:t>其他第三方开发工具</a:t>
            </a:r>
            <a:endParaRPr lang="zh-CN" altLang="en-US" dirty="0"/>
          </a:p>
        </p:txBody>
      </p:sp>
      <p:sp>
        <p:nvSpPr>
          <p:cNvPr id="133124" name="Rectangle 4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397125" y="1934210"/>
            <a:ext cx="4349115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95960" y="2301240"/>
            <a:ext cx="81534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>
              <a:buNone/>
            </a:pPr>
            <a:r>
              <a:rPr lang="zh-CN" altLang="en-US" sz="2800" b="1">
                <a:latin typeface="+mn-ea"/>
                <a:cs typeface="Times New Roman" panose="02020603050405020304" pitchFamily="18" charset="0"/>
                <a:sym typeface="+mn-ea"/>
              </a:rPr>
              <a:t>为什么用</a:t>
            </a:r>
            <a:r>
              <a:rPr lang="en-US" altLang="zh-CN" sz="2800" b="1">
                <a:latin typeface="+mn-ea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800" b="1">
                <a:latin typeface="+mn-ea"/>
                <a:cs typeface="Times New Roman" panose="02020603050405020304" pitchFamily="18" charset="0"/>
                <a:sym typeface="+mn-ea"/>
              </a:rPr>
              <a:t>？</a:t>
            </a:r>
            <a:endParaRPr lang="zh-CN" altLang="en-US" sz="2800" b="1">
              <a:latin typeface="+mn-ea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zh-CN" sz="2800" b="1">
              <a:latin typeface="+mn-ea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易于学习和容易理解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开源工具多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Python可靠且高效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在人工智能领域的普及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2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83810" y="1764348"/>
            <a:ext cx="3157538" cy="420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  <p:bldP spid="27" grpId="0" bldLvl="2" autoUpdateAnimBg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IDLE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7685" y="3656330"/>
            <a:ext cx="4669155" cy="20808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12305" y="1300514"/>
            <a:ext cx="7701379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IDLE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，全称为“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Integrated Development and Learning Environment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”，是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的一个轻量级集成开发环境（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shell</a:t>
            </a:r>
            <a:r>
              <a:rPr lang="zh-CN" altLang="en-US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编程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），具有语法标记明显、段落缩进整齐、文本编辑方便、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TABLE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键控制和调试程序便捷等特点。另外，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IDLE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还是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安装的一个可选部分，能够很方便进行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的非商业开发，简单来说，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IDLE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在安装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时会</a:t>
            </a:r>
            <a:r>
              <a:rPr lang="zh-CN" altLang="zh-CN" sz="1800" kern="105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自动安装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3686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490" y="3610610"/>
            <a:ext cx="4107180" cy="223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195830" y="765175"/>
            <a:ext cx="5861685" cy="553085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</a:rPr>
              <a:t>集成开发环境（IDE，Integrated Development Environment ）是用于提供程序开发环境的应用程序，一般包括代码编辑器、编译器、调试器和图形用户界面等工具。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1505" y="1210945"/>
            <a:ext cx="78740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IDLE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Python3.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X 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默认安装后，会在开始菜单中增加一个“IDLE”程序项。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IDLE的基本功能包括程序语法加亮、段落缩进、基本文本编辑、TABLE键控制和调试程序等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3645535"/>
            <a:ext cx="7873365" cy="2319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内容占位符 6"/>
          <p:cNvSpPr>
            <a:spLocks noGrp="1"/>
          </p:cNvSpPr>
          <p:nvPr>
            <p:ph sz="quarter" idx="15"/>
            <p:custDataLst>
              <p:tags r:id="rId2"/>
            </p:custDataLst>
          </p:nvPr>
        </p:nvSpPr>
        <p:spPr>
          <a:xfrm>
            <a:off x="1115387" y="261246"/>
            <a:ext cx="3732213" cy="571500"/>
          </a:xfrm>
        </p:spPr>
        <p:txBody>
          <a:bodyPr/>
          <a:p>
            <a:pPr marL="0" algn="l"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1、IDLE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IDLE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49024" y="2085949"/>
          <a:ext cx="6045952" cy="3901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283"/>
                <a:gridCol w="4490669"/>
              </a:tblGrid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快捷键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描述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 dirty="0" err="1">
                          <a:effectLst/>
                        </a:rPr>
                        <a:t>Ctrl+z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撤销一步操作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082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Ctrl+Shift+z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恢复上—次的撤销操作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Ctrl+]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缩进代码块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Ctrl+[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取消代码块缩进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Ctrl+n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新建文件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F5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运行文件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Ctrl+c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复制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Ctrl+v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粘贴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Ctrl+s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保存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Alt+P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>
                          <a:effectLst/>
                        </a:rPr>
                        <a:t>查看上一条命令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Alt+N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查看下一条命令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Ctrl+3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注释代码块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Ctrl+4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取消代码块注释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Alt+g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转到某一行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0">
                          <a:effectLst/>
                        </a:rPr>
                        <a:t>Ctrl+F6</a:t>
                      </a:r>
                      <a:endParaRPr lang="zh-CN" sz="1600" kern="10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0" dirty="0">
                          <a:effectLst/>
                        </a:rPr>
                        <a:t>重新启动</a:t>
                      </a:r>
                      <a:r>
                        <a:rPr lang="en-US" sz="1600" kern="0" dirty="0">
                          <a:effectLst/>
                        </a:rPr>
                        <a:t> Python Shell</a:t>
                      </a:r>
                      <a:endParaRPr lang="zh-CN" sz="1600" kern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03429" y="970635"/>
            <a:ext cx="7763522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另外，</a:t>
            </a:r>
            <a:r>
              <a:rPr lang="en-US" altLang="zh-CN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IDLE</a:t>
            </a:r>
            <a:r>
              <a:rPr lang="zh-CN" altLang="zh-CN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还提供了多个用于进行操作的快捷键，如撤销、复制、粘贴等，常用的快捷键</a:t>
            </a:r>
            <a:r>
              <a:rPr lang="zh-CN" altLang="en-US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1.3.1 IDLE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2.利用IDLE创建Python程序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2105" y="307149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）新建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程序文件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11505" y="3675380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）在程序文件中输入程序语句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332105" y="424116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）保存程序文件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332105" y="488759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）运行程序</a:t>
            </a:r>
            <a:endParaRPr lang="zh-CN" altLang="en-US" sz="2400" b="1"/>
          </a:p>
        </p:txBody>
      </p:sp>
      <p:pic>
        <p:nvPicPr>
          <p:cNvPr id="4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590" y="1774190"/>
            <a:ext cx="3534410" cy="977900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2751773"/>
            <a:ext cx="2552065" cy="1353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4135755"/>
            <a:ext cx="2407920" cy="1319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20" y="5347970"/>
            <a:ext cx="4511675" cy="127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32105" y="563118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>
              <a:buClrTx/>
              <a:buSzTx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）退出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</a:rPr>
              <a:t>IDLE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环境</a:t>
            </a:r>
            <a:endParaRPr lang="zh-CN" altLang="en-US" sz="2400" b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2168578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简介</a:t>
            </a:r>
            <a:endParaRPr lang="zh-CN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392113" y="2413929"/>
            <a:ext cx="8245860" cy="1436705"/>
          </a:xfrm>
        </p:spPr>
        <p:txBody>
          <a:bodyPr>
            <a:noAutofit/>
          </a:bodyPr>
          <a:lstStyle/>
          <a:p>
            <a:pPr indent="457200" algn="just">
              <a:lnSpc>
                <a:spcPct val="170000"/>
              </a:lnSpc>
            </a:pPr>
            <a:r>
              <a:rPr lang="en-US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PyCharm</a:t>
            </a:r>
            <a:r>
              <a:rPr lang="zh-CN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JetBrains</a:t>
            </a:r>
            <a:r>
              <a:rPr lang="zh-CN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开发的一款</a:t>
            </a:r>
            <a:r>
              <a:rPr lang="en-US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集成开发环境，具备了程序开发所需的多种功能，如调试、语法高亮、</a:t>
            </a:r>
            <a:r>
              <a:rPr lang="en-US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Project</a:t>
            </a:r>
            <a:r>
              <a:rPr lang="zh-CN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管理、代码跳转、智能提示、自动完成、单元测试、版本控制等，是开发</a:t>
            </a:r>
            <a:r>
              <a:rPr lang="en-US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最常用的一款工具。</a:t>
            </a:r>
            <a:endParaRPr lang="en-US" altLang="zh-CN" sz="1800" kern="10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26707" y="3897053"/>
            <a:ext cx="2907437" cy="211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编码协助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项目代码导航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代码分析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重构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支持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Django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7927" y="3839679"/>
            <a:ext cx="2610035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集成版本控制</a:t>
            </a:r>
            <a:endParaRPr lang="zh-CN" altLang="zh-CN" kern="10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图形页面调试器</a:t>
            </a:r>
            <a:endParaRPr lang="zh-CN" altLang="zh-CN" kern="10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集成的单元测试</a:t>
            </a:r>
            <a:endParaRPr lang="zh-CN" altLang="zh-CN" kern="10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可自定义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&amp;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可扩展</a:t>
            </a:r>
            <a:endParaRPr lang="zh-CN" altLang="zh-CN" kern="105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24" name="Rectangle 4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324485" y="1053465"/>
            <a:ext cx="4349115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487170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 PyCharm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70243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 PyCharm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(1)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.PyCharm的下载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(2)</a:t>
            </a:r>
            <a:r>
              <a:rPr lang="en-US" alt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. 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安装PyCharm community版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3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9030" y="2522220"/>
            <a:ext cx="3455035" cy="2327910"/>
          </a:xfrm>
          <a:prstGeom prst="rect">
            <a:avLst/>
          </a:prstGeom>
        </p:spPr>
      </p:pic>
      <p:pic>
        <p:nvPicPr>
          <p:cNvPr id="2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20" y="5113655"/>
            <a:ext cx="887095" cy="148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sz="2800" dirty="0" err="1">
                <a:solidFill>
                  <a:srgbClr val="FF0000"/>
                </a:solidFill>
              </a:rPr>
              <a:t>Pycharm</a:t>
            </a:r>
            <a:r>
              <a:rPr lang="zh-CN" altLang="zh-CN" sz="2800" dirty="0">
                <a:solidFill>
                  <a:srgbClr val="FF0000"/>
                </a:solidFill>
              </a:rPr>
              <a:t>安装</a:t>
            </a:r>
            <a:endParaRPr lang="zh-CN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2310" y="1733921"/>
            <a:ext cx="809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第一步：通过路径“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https://www.jetbrains.com/pycharm/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”进入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PyCharm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的官网</a:t>
            </a:r>
            <a:r>
              <a:rPr lang="zh-CN" altLang="en-US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908" y="2314391"/>
            <a:ext cx="4679950" cy="332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20498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92113" y="1231501"/>
            <a:ext cx="8524036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第二步：点击图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第一步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Download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”或“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DOWNLOAD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PyCharm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安装文件下载界面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908" y="2102252"/>
            <a:ext cx="5375742" cy="32546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26779" y="5496715"/>
            <a:ext cx="8689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第三步：点击“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Download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”按钮进行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PyCharm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安装文件下载。其中，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Professional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为专业版，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Community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为社区版。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8039" y="1446047"/>
            <a:ext cx="8524036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第四步：双击刚刚下载的安装文件，进入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PyCharm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安装首界面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431" y="2019652"/>
            <a:ext cx="4658519" cy="362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8039" y="1428291"/>
            <a:ext cx="8524036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第五步：单击图中的“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&gt;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”按钮进入安装路径选择界面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360" y="2146477"/>
            <a:ext cx="4600610" cy="357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65"/>
            <a:ext cx="81534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1.0 - 1994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 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2.0 - 2000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 </a:t>
            </a:r>
            <a:endParaRPr lang="zh-CN" altLang="en-US" sz="2400" b="0">
              <a:solidFill>
                <a:srgbClr val="333333"/>
              </a:solidFill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2.6 - 2008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 </a:t>
            </a:r>
            <a:endParaRPr lang="zh-CN" altLang="en-US" sz="240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2.7 - 2010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7 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3.0 - 2008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12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宋体" panose="02010600030101010101" pitchFamily="2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3.6 - 2016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12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3.7 - 201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8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6 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宋体" panose="02010600030101010101" pitchFamily="2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3.8 -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2019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zh-CN" sz="2400" dirty="0"/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5995" y="1607820"/>
            <a:ext cx="2619375" cy="393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055995" y="5755640"/>
            <a:ext cx="2717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Guido van Rossum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3702" y="1330600"/>
            <a:ext cx="8096593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第六步：单击图中的“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Browse...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”按钮选择安装路径后，单击“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&gt;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”按钮进入安装选择界面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323" y="2388119"/>
            <a:ext cx="4525353" cy="35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0952" y="1493134"/>
            <a:ext cx="8096593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第七步：单击图中的“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 &gt;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”按钮进入安装界面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965" y="2164304"/>
            <a:ext cx="4667395" cy="363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0952" y="1493134"/>
            <a:ext cx="8096593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第八步：单击图中的“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PyCharm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的安装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87" y="2135105"/>
            <a:ext cx="4853826" cy="377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1092253"/>
            <a:ext cx="7094537" cy="544391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zh-CN" dirty="0"/>
              <a:t>安装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5"/>
          </p:nvPr>
        </p:nvSpPr>
        <p:spPr>
          <a:xfrm>
            <a:off x="244802" y="104401"/>
            <a:ext cx="3732213" cy="57150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Pycharm</a:t>
            </a:r>
            <a:r>
              <a:rPr lang="zh-CN" altLang="zh-CN" dirty="0"/>
              <a:t>概述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0952" y="1306701"/>
            <a:ext cx="8096593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第八步：单击图中的“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Install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”按钮进入</a:t>
            </a:r>
            <a:r>
              <a:rPr lang="en-US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PyCharm</a:t>
            </a:r>
            <a:r>
              <a:rPr lang="zh-CN" altLang="zh-CN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的安装</a:t>
            </a:r>
            <a:r>
              <a:rPr lang="zh-CN" altLang="en-US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087" y="1868770"/>
            <a:ext cx="4853826" cy="37741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40952" y="5724591"/>
            <a:ext cx="887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第九步：安装完成后，点击“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Finish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”按钮完成</a:t>
            </a:r>
            <a:r>
              <a:rPr lang="en-US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PyCharm</a:t>
            </a:r>
            <a:r>
              <a:rPr lang="zh-CN" altLang="zh-CN" sz="18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安装。</a:t>
            </a: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3846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运行PyCharm编辑器编辑Python程序</a:t>
            </a:r>
            <a:endParaRPr lang="zh-CN" altLang="en-US" sz="24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（1）导入配置项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（2）软件许可协议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（3）是否共享数据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（4）设置程序主题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（5）创建一个新项目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（6）输入项目名称</a:t>
            </a:r>
            <a:r>
              <a:rPr 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保存路径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tip of day 窗口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（8）创建新的Python程序文件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（9）文件创建完毕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（10）运行编辑好的程序文件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9596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1.3.2  PyCharm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4" name="图片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0" y="3405505"/>
            <a:ext cx="4617720" cy="238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0140" y="2102485"/>
            <a:ext cx="6902450" cy="4526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460" y="1627505"/>
            <a:ext cx="8712835" cy="50673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从整体界面来看PyCharm分为 菜单栏区域 / 项目结构区域 / 代码区域 / 运行信息区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995" y="1124585"/>
            <a:ext cx="3385820" cy="51689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PyCharm 界面介绍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" y="1915795"/>
            <a:ext cx="2925445" cy="4641850"/>
          </a:xfrm>
          <a:prstGeom prst="rect">
            <a:avLst/>
          </a:prstGeom>
        </p:spPr>
      </p:pic>
      <p:pic>
        <p:nvPicPr>
          <p:cNvPr id="4" name="图片 3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0" y="2131060"/>
            <a:ext cx="6132830" cy="4383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215" y="1124585"/>
            <a:ext cx="2039620" cy="706755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sp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一、菜单栏</a:t>
            </a:r>
            <a:endParaRPr lang="zh-CN" alt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1、File（文件）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87010" y="5805805"/>
            <a:ext cx="3745865" cy="694055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1200"/>
              <a:t>Too</a:t>
            </a:r>
            <a:r>
              <a:rPr lang="zh-CN" altLang="en-US" sz="1200"/>
              <a:t>l Windows： 工具窗口，如果主页面中某些窗口不小心关了，可以在这里面重新找到。</a:t>
            </a:r>
            <a:endParaRPr lang="zh-CN" altLang="en-US" sz="1200"/>
          </a:p>
          <a:p>
            <a:pPr>
              <a:lnSpc>
                <a:spcPct val="100000"/>
              </a:lnSpc>
            </a:pPr>
            <a:r>
              <a:rPr lang="zh-CN" altLang="en-US" sz="1200"/>
              <a:t>Appearance：外观设置</a:t>
            </a:r>
            <a:endParaRPr lang="zh-CN" altLang="en-US" sz="1200"/>
          </a:p>
        </p:txBody>
      </p:sp>
      <p:pic>
        <p:nvPicPr>
          <p:cNvPr id="3" name="图片 2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197610"/>
            <a:ext cx="3137535" cy="5332095"/>
          </a:xfrm>
          <a:prstGeom prst="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1253490"/>
            <a:ext cx="2604135" cy="455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3790" y="828040"/>
            <a:ext cx="1862455" cy="36957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2、Edit（编辑）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3680" y="848995"/>
            <a:ext cx="1961515" cy="404495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3、View（视图）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13760" y="2635250"/>
            <a:ext cx="2594610" cy="1195705"/>
          </a:xfrm>
          <a:prstGeom prst="rect">
            <a:avLst/>
          </a:prstGeom>
          <a:noFill/>
          <a:ln w="9525">
            <a:solidFill>
              <a:srgbClr val="9900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Find： 编辑窗口中用的最多的就是Find选项中的，例如Ctrl + F 文件内查找，Ctrl +Shift + F 项目中搜索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95" y="1528445"/>
            <a:ext cx="3552825" cy="4772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80690" y="1052830"/>
            <a:ext cx="2042160" cy="36322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4、Code（编码）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161540"/>
            <a:ext cx="8153400" cy="4467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360" y="1146810"/>
            <a:ext cx="8153400" cy="101473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sp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Code Completion: 代码补全，不过可以进行全局设置，每次敲入字母时会自动提示进行补全</a:t>
            </a:r>
            <a:endParaRPr lang="zh-CN" alt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设置步骤如下：File -&gt; settings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199390" y="1558925"/>
            <a:ext cx="88550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编程语言Python的得名就是因为Python的作者Guido van Rossum特别喜欢Monty Python飞行马戏团而以此命名的。Python语言的官方IDE编辑器叫做IDLE</a:t>
            </a:r>
            <a:r>
              <a:rPr lang="zh-CN" altLang="en-US" sz="1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（成员：艾瑞克·爱都(Eric Idle)）</a:t>
            </a:r>
            <a:r>
              <a:rPr lang="en-US" altLang="zh-CN" sz="1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，此外还有其他程序员开发的The Eric Python IDE。此外，一款Python重构工具被取名为bicyclerepai，纪念Monty Python的Bicycle Repair Man小品。</a:t>
            </a:r>
            <a:endParaRPr lang="zh-CN" altLang="zh-CN" sz="1600" dirty="0"/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053465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3144520"/>
            <a:ext cx="5668010" cy="31419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66130" y="4262755"/>
            <a:ext cx="3277870" cy="95250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而该团体被称为喜剧界的披头士，</a:t>
            </a: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</a:rPr>
              <a:t>披头士，皇后乐队（Que</a:t>
            </a:r>
            <a:r>
              <a:rPr lang="zh-CN" altLang="en-US" sz="1600" dirty="0">
                <a:solidFill>
                  <a:schemeClr val="tx1"/>
                </a:solidFill>
              </a:rPr>
              <a:t>en）。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628775"/>
            <a:ext cx="8877300" cy="4210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460" y="1193800"/>
            <a:ext cx="4848225" cy="40640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在同样的窗口，可以设置忽略大小写补全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195705"/>
            <a:ext cx="7030085" cy="541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9815" y="1844675"/>
            <a:ext cx="2343150" cy="45148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347470" y="1196340"/>
            <a:ext cx="1871980" cy="40767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5. Help（帮助）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491865" y="2709545"/>
            <a:ext cx="4183380" cy="463550"/>
          </a:xfrm>
          <a:prstGeom prst="rect">
            <a:avLst/>
          </a:prstGeom>
          <a:solidFill>
            <a:srgbClr val="00CCFF">
              <a:alpha val="92000"/>
            </a:srgbClr>
          </a:solidFill>
          <a:ln w="9525">
            <a:solidFill>
              <a:srgbClr val="9900CC"/>
            </a:solidFill>
            <a:miter lim="800000"/>
          </a:ln>
        </p:spPr>
        <p:txBody>
          <a:bodyPr wrap="square" anchor="t">
            <a:noAutofit/>
          </a:bodyPr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Keymap Reference: 查看快捷键清单（）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390" y="1206500"/>
            <a:ext cx="8013065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1965325"/>
            <a:ext cx="787400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Python语言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两个系列版本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Python语言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特点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的应用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领域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及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扩展包的安装和管理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开发环境安装及使用</a:t>
            </a:r>
            <a:endParaRPr lang="zh-CN" altLang="en-US" sz="2400"/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3124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468693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just" fontAlgn="auto">
              <a:buNone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目前，Python官网同时发行Python 2.x和Python 3.x两个系列的版本。由于语法层面及解释器内部的诸多改进，为了不带入过多的累赘，</a:t>
            </a:r>
            <a:r>
              <a:rPr lang="zh-CN" altLang="en-US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Python 3.0在设计的时候没有考虑向下兼容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。所有基于Python 2.x系列版本编写的库函数，都必须经过修改以后才能被Python 3.x系列版本使用。</a:t>
            </a:r>
            <a:endParaRPr lang="zh-CN" altLang="zh-CN" sz="2400" dirty="0"/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5995" y="1607820"/>
            <a:ext cx="2619375" cy="393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055995" y="5755640"/>
            <a:ext cx="2717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Guido van Rossum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7" grpId="0" bldLvl="2" autoUpdateAnimBg="0" build="p"/>
      <p:bldP spid="4" grpId="0" autoUpdateAnimBg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28.148031496063,&quot;width&quot;:2586.492913385827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PLACING_PICTURE_USER_VIEWPORT" val="{&quot;height&quot;:3315,&quot;width&quot;:7440}"/>
</p:tagLst>
</file>

<file path=ppt/tags/tag18.xml><?xml version="1.0" encoding="utf-8"?>
<p:tagLst xmlns:p="http://schemas.openxmlformats.org/presentationml/2006/main">
  <p:tag name="KSO_WM_BEAUTIFY_FLAG" val=""/>
  <p:tag name="KSO_WM_UNIT_PLACING_PICTURE_USER_VIEWPORT" val="{&quot;height&quot;:4673.376377952756,&quot;width&quot;:8590.113385826771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6615,&quot;width&quot;:4972.5007874015746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NzBjZmIyMTU1Y2MwZjFjNDA0ZTk0YmNlZGI1Y2ViMDkifQ=="/>
  <p:tag name="KSO_WPP_MARK_KEY" val="7fdb80ac-08f6-4588-b02e-ec6130cf489b"/>
</p:tagLst>
</file>

<file path=ppt/tags/tag3.xml><?xml version="1.0" encoding="utf-8"?>
<p:tagLst xmlns:p="http://schemas.openxmlformats.org/presentationml/2006/main">
  <p:tag name="KSO_WM_UNIT_PLACING_PICTURE_USER_VIEWPORT" val="{&quot;height&quot;:6190,&quot;width&quot;:4125}"/>
</p:tagLst>
</file>

<file path=ppt/tags/tag4.xml><?xml version="1.0" encoding="utf-8"?>
<p:tagLst xmlns:p="http://schemas.openxmlformats.org/presentationml/2006/main">
  <p:tag name="KSO_WM_UNIT_PLACING_PICTURE_USER_VIEWPORT" val="{&quot;height&quot;:6190,&quot;width&quot;:4125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rgbClr val="00CCFF">
            <a:alpha val="92000"/>
          </a:srgbClr>
        </a:solidFill>
        <a:ln w="9525">
          <a:solidFill>
            <a:srgbClr val="9900CC"/>
          </a:solidFill>
          <a:miter lim="800000"/>
        </a:ln>
      </a:spPr>
      <a:bodyPr wrap="none" anchor="ctr"/>
      <a:lstStyle>
        <a:defPPr>
          <a:lnSpc>
            <a:spcPct val="150000"/>
          </a:lnSpc>
          <a:defRPr sz="2800" dirty="0">
            <a:solidFill>
              <a:schemeClr val="tx1"/>
            </a:solidFill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8438</Words>
  <Application>WPS 演示</Application>
  <PresentationFormat>全屏显示(4:3)</PresentationFormat>
  <Paragraphs>817</Paragraphs>
  <Slides>84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5" baseType="lpstr">
      <vt:lpstr>Arial</vt:lpstr>
      <vt:lpstr>宋体</vt:lpstr>
      <vt:lpstr>Wingdings</vt:lpstr>
      <vt:lpstr>黑体</vt:lpstr>
      <vt:lpstr>微软雅黑</vt:lpstr>
      <vt:lpstr>Times New Roman</vt:lpstr>
      <vt:lpstr>等线</vt:lpstr>
      <vt:lpstr>Arial Unicode MS</vt:lpstr>
      <vt:lpstr>Wingdings</vt:lpstr>
      <vt:lpstr>MS PGothic</vt:lpstr>
      <vt:lpstr>默认设计模板</vt:lpstr>
      <vt:lpstr>PowerPoint 演示文稿</vt:lpstr>
      <vt:lpstr>《Python程序设计》</vt:lpstr>
      <vt:lpstr>第2章  Python语言基础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大学计算机基础A</dc:title>
  <dc:creator>张双狮</dc:creator>
  <cp:lastModifiedBy>Dylan</cp:lastModifiedBy>
  <cp:revision>217</cp:revision>
  <dcterms:created xsi:type="dcterms:W3CDTF">2018-03-01T14:09:00Z</dcterms:created>
  <dcterms:modified xsi:type="dcterms:W3CDTF">2023-03-18T14:22:58Z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B3E7AA6E753A42F3B9E231C8DFF7D0C0</vt:lpwstr>
  </property>
</Properties>
</file>